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8" r:id="rId2"/>
  </p:sldMasterIdLst>
  <p:notesMasterIdLst>
    <p:notesMasterId r:id="rId30"/>
  </p:notesMasterIdLst>
  <p:sldIdLst>
    <p:sldId id="256" r:id="rId3"/>
    <p:sldId id="257" r:id="rId4"/>
    <p:sldId id="258" r:id="rId5"/>
    <p:sldId id="259" r:id="rId6"/>
    <p:sldId id="279" r:id="rId7"/>
    <p:sldId id="260" r:id="rId8"/>
    <p:sldId id="261" r:id="rId9"/>
    <p:sldId id="262" r:id="rId10"/>
    <p:sldId id="283" r:id="rId11"/>
    <p:sldId id="284" r:id="rId12"/>
    <p:sldId id="282" r:id="rId13"/>
    <p:sldId id="285" r:id="rId14"/>
    <p:sldId id="286" r:id="rId15"/>
    <p:sldId id="263" r:id="rId16"/>
    <p:sldId id="264" r:id="rId17"/>
    <p:sldId id="288" r:id="rId18"/>
    <p:sldId id="287" r:id="rId19"/>
    <p:sldId id="265" r:id="rId20"/>
    <p:sldId id="266" r:id="rId21"/>
    <p:sldId id="267" r:id="rId22"/>
    <p:sldId id="268" r:id="rId23"/>
    <p:sldId id="281" r:id="rId24"/>
    <p:sldId id="269" r:id="rId25"/>
    <p:sldId id="270" r:id="rId26"/>
    <p:sldId id="271" r:id="rId27"/>
    <p:sldId id="272" r:id="rId28"/>
    <p:sldId id="27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000"/>
    <p:restoredTop sz="95288"/>
  </p:normalViewPr>
  <p:slideViewPr>
    <p:cSldViewPr snapToGrid="0" snapToObjects="1">
      <p:cViewPr varScale="1">
        <p:scale>
          <a:sx n="82" d="100"/>
          <a:sy n="82" d="100"/>
        </p:scale>
        <p:origin x="192" y="416"/>
      </p:cViewPr>
      <p:guideLst/>
    </p:cSldViewPr>
  </p:slideViewPr>
  <p:outlineViewPr>
    <p:cViewPr>
      <p:scale>
        <a:sx n="33" d="100"/>
        <a:sy n="33" d="100"/>
      </p:scale>
      <p:origin x="0" y="-428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C024B-515A-B445-B431-58C5BF6B5ED4}" type="datetimeFigureOut">
              <a:rPr lang="en-US" smtClean="0"/>
              <a:t>11/1/21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B2FAD1-0AEF-A04B-AD86-440A54CFB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37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2FAD1-0AEF-A04B-AD86-440A54CFBB8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40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CA95C-C265-AA4A-8C4D-A22180B232A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210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2FAD1-0AEF-A04B-AD86-440A54CFBB8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09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jp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jp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3.jp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6.jp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9.jp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11/1/21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526C000E-8534-2540-BF95-46EEF33D87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sign&#10;&#10;Description automatically generated">
            <a:extLst>
              <a:ext uri="{FF2B5EF4-FFF2-40B4-BE49-F238E27FC236}">
                <a16:creationId xmlns:a16="http://schemas.microsoft.com/office/drawing/2014/main" id="{8AAEDA5C-62BF-4B4E-8FFB-CE20A9DE344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rowd of people&#10;&#10;Description automatically generated">
            <a:extLst>
              <a:ext uri="{FF2B5EF4-FFF2-40B4-BE49-F238E27FC236}">
                <a16:creationId xmlns:a16="http://schemas.microsoft.com/office/drawing/2014/main" id="{A8AEC4F7-8324-7C4B-B073-0871934992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rowd of people&#10;&#10;Description automatically generated">
            <a:extLst>
              <a:ext uri="{FF2B5EF4-FFF2-40B4-BE49-F238E27FC236}">
                <a16:creationId xmlns:a16="http://schemas.microsoft.com/office/drawing/2014/main" id="{E94C0141-DD00-CE41-9C3F-710122272B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racket, court, building, ball&#10;&#10;Description automatically generated">
            <a:extLst>
              <a:ext uri="{FF2B5EF4-FFF2-40B4-BE49-F238E27FC236}">
                <a16:creationId xmlns:a16="http://schemas.microsoft.com/office/drawing/2014/main" id="{84FED6EE-33D9-4347-88EC-2DCDB5B6C1C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094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person, man, water&#10;&#10;Description automatically generated">
            <a:extLst>
              <a:ext uri="{FF2B5EF4-FFF2-40B4-BE49-F238E27FC236}">
                <a16:creationId xmlns:a16="http://schemas.microsoft.com/office/drawing/2014/main" id="{F7303393-EE58-4B4D-8945-EC2AF2E43E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person, riding, board, water&#10;&#10;Description automatically generated">
            <a:extLst>
              <a:ext uri="{FF2B5EF4-FFF2-40B4-BE49-F238E27FC236}">
                <a16:creationId xmlns:a16="http://schemas.microsoft.com/office/drawing/2014/main" id="{97864F6D-ED0D-6440-A7AA-670C6DBB16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person, player, riding, water&#10;&#10;Description automatically generated">
            <a:extLst>
              <a:ext uri="{FF2B5EF4-FFF2-40B4-BE49-F238E27FC236}">
                <a16:creationId xmlns:a16="http://schemas.microsoft.com/office/drawing/2014/main" id="{ECD1A9A9-2F30-6246-859C-439A93392A5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008227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able&#10;&#10;Description automatically generated">
            <a:extLst>
              <a:ext uri="{FF2B5EF4-FFF2-40B4-BE49-F238E27FC236}">
                <a16:creationId xmlns:a16="http://schemas.microsoft.com/office/drawing/2014/main" id="{A272F89F-43DE-9D4D-82EF-AF0FD30A9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E9BA866-FAF0-8E49-84BF-16AB2D141A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fish&#10;&#10;Description automatically generated">
            <a:extLst>
              <a:ext uri="{FF2B5EF4-FFF2-40B4-BE49-F238E27FC236}">
                <a16:creationId xmlns:a16="http://schemas.microsoft.com/office/drawing/2014/main" id="{28BC73CD-4CCF-E143-96EF-ED672D91B09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B162EF6-E31E-2E4E-9462-7484ABD189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6380FBF-2582-E048-B7BE-C571194A1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11/1/21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man, holding, table, laptop&#10;&#10;Description automatically generated">
            <a:extLst>
              <a:ext uri="{FF2B5EF4-FFF2-40B4-BE49-F238E27FC236}">
                <a16:creationId xmlns:a16="http://schemas.microsoft.com/office/drawing/2014/main" id="{54BFC042-DF17-3F49-AC59-4A24D931D7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D2B74E31-897D-0943-B1DC-96340D56BE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holding, person, standing, water&#10;&#10;Description automatically generated">
            <a:extLst>
              <a:ext uri="{FF2B5EF4-FFF2-40B4-BE49-F238E27FC236}">
                <a16:creationId xmlns:a16="http://schemas.microsoft.com/office/drawing/2014/main" id="{19CA7CBF-A8A2-2A4B-A961-CDCCFD1989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54072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398410EF-3D8F-274D-BDA5-81550FE80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55775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45AFDD-64FA-8747-8E86-B25511B9D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16905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1">
            <a:extLst>
              <a:ext uri="{FF2B5EF4-FFF2-40B4-BE49-F238E27FC236}">
                <a16:creationId xmlns:a16="http://schemas.microsoft.com/office/drawing/2014/main" id="{36C81D15-B0EF-F248-A5BD-00AD3C2E72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897492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36C277-C580-0B48-B483-496857550D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7352275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720342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79110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EEDCBAB3-98DE-EC4A-8C36-31C335D49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5E3BD13C-4E14-D842-8EE5-480727ED0A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22754575-1423-F641-8BB8-DC3621058F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75DC918-99D7-A84C-BB82-272C9C8F18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083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11/1/21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table, water, man, sitting&#10;&#10;Description automatically generated">
            <a:extLst>
              <a:ext uri="{FF2B5EF4-FFF2-40B4-BE49-F238E27FC236}">
                <a16:creationId xmlns:a16="http://schemas.microsoft.com/office/drawing/2014/main" id="{D8B3231D-E7EE-7C49-B669-19DA072DA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5C746792-49E6-D747-8B6E-6D7DEBF871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15B051B9-E89F-8646-9F9D-F801854222D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09715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ball, player, court&#10;&#10;Description automatically generated">
            <a:extLst>
              <a:ext uri="{FF2B5EF4-FFF2-40B4-BE49-F238E27FC236}">
                <a16:creationId xmlns:a16="http://schemas.microsoft.com/office/drawing/2014/main" id="{764DB782-485E-AE4A-BBB1-C70E81500F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rowd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A92BFD1F-F9D5-AE4D-BF5A-741C4A4FBE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outdoor, racket, court, ball&#10;&#10;Description automatically generated">
            <a:extLst>
              <a:ext uri="{FF2B5EF4-FFF2-40B4-BE49-F238E27FC236}">
                <a16:creationId xmlns:a16="http://schemas.microsoft.com/office/drawing/2014/main" id="{951634F3-692E-CB42-9C22-4F10BF5226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85869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6F7C1983-1625-4D4C-8FE5-90BFE755EE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8009A475-FBA8-B64B-A310-6C2888B42F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person, player, riding, water&#10;&#10;Description automatically generated">
            <a:extLst>
              <a:ext uri="{FF2B5EF4-FFF2-40B4-BE49-F238E27FC236}">
                <a16:creationId xmlns:a16="http://schemas.microsoft.com/office/drawing/2014/main" id="{9315990D-3294-C046-A015-890ACC71F1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622836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computer, laptop, table&#10;&#10;Description automatically generated">
            <a:extLst>
              <a:ext uri="{FF2B5EF4-FFF2-40B4-BE49-F238E27FC236}">
                <a16:creationId xmlns:a16="http://schemas.microsoft.com/office/drawing/2014/main" id="{7D90E396-2E84-2A42-8B81-835640147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B3D7BFC-8E0C-484D-BE95-01C5A2BA8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248A2913-0A62-8145-886F-CA03AEC79BD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B15BBF-CFDD-A14C-B83C-5BD4839C91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AAB2A5D-7AF5-4641-9663-57359ED7F59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371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6BADC7-A64A-224A-8683-DAB07BE7C3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1">
            <a:extLst>
              <a:ext uri="{FF2B5EF4-FFF2-40B4-BE49-F238E27FC236}">
                <a16:creationId xmlns:a16="http://schemas.microsoft.com/office/drawing/2014/main" id="{70CFEAF1-D943-2341-A544-735E24FC12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FD7F00-2E55-D144-A007-3C84E5694E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585FF05-51C6-4545-A370-BD912978F0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E37EDF93-6BB6-5742-BE38-9A9A2F8B0F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3CACCF8-2561-0042-B3D4-5183DF930E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11/1/21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table, court, swimming&#10;&#10;Description automatically generated">
            <a:extLst>
              <a:ext uri="{FF2B5EF4-FFF2-40B4-BE49-F238E27FC236}">
                <a16:creationId xmlns:a16="http://schemas.microsoft.com/office/drawing/2014/main" id="{5866FB3A-C76B-DB44-BB18-069800C44D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picture containing water, ball, person, holding&#10;&#10;Description automatically generated">
            <a:extLst>
              <a:ext uri="{FF2B5EF4-FFF2-40B4-BE49-F238E27FC236}">
                <a16:creationId xmlns:a16="http://schemas.microsoft.com/office/drawing/2014/main" id="{D7708AE2-D6A2-1043-A90D-94BFA67F1DC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icture containing outdoor, water, holding, person&#10;&#10;Description automatically generated">
            <a:extLst>
              <a:ext uri="{FF2B5EF4-FFF2-40B4-BE49-F238E27FC236}">
                <a16:creationId xmlns:a16="http://schemas.microsoft.com/office/drawing/2014/main" id="{1CBBBBAD-2EB3-3D4E-8CEB-816CD20DDC2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58709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4.jp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3.jp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11/1/21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C5D7FE9-729B-EF42-B94C-BC6CA16EC62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E4B4B59-A1F9-4B41-9127-D54DDE44F8A5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970E22F-9224-064A-A271-69E5FEEF6127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11/1/21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AA04DDB-B71B-D14E-A079-98393CC29E6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1ABD5B1-E0B6-CB4B-B858-1020913B1714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9B0B59C5-BC7E-DC45-82D6-F92564207FD9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27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483D-2CAD-1F49-9D21-49246DE3C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6704" y="-297811"/>
            <a:ext cx="5159889" cy="2305339"/>
          </a:xfrm>
        </p:spPr>
        <p:txBody>
          <a:bodyPr/>
          <a:lstStyle/>
          <a:p>
            <a:r>
              <a:rPr lang="en-US" sz="5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  <a:cs typeface="Helvetica" panose="020B0604020202020204" pitchFamily="34" charset="0"/>
              </a:rPr>
              <a:t>A Detailed Look in to Belarus Car Market</a:t>
            </a:r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26603B-D9EC-3249-BE5B-BDCA7DAA2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7400" dirty="0">
                <a:solidFill>
                  <a:schemeClr val="bg1"/>
                </a:solidFill>
              </a:rPr>
              <a:t>By : Team Pattern 6 </a:t>
            </a:r>
          </a:p>
          <a:p>
            <a:r>
              <a:rPr lang="en-US" sz="6300" dirty="0">
                <a:solidFill>
                  <a:schemeClr val="bg1"/>
                </a:solidFill>
              </a:rPr>
              <a:t>Kartik Jain</a:t>
            </a:r>
          </a:p>
          <a:p>
            <a:r>
              <a:rPr lang="en-US" sz="6300" dirty="0">
                <a:solidFill>
                  <a:schemeClr val="bg1"/>
                </a:solidFill>
              </a:rPr>
              <a:t>Aashish Kumar</a:t>
            </a:r>
          </a:p>
          <a:p>
            <a:r>
              <a:rPr lang="en-US" sz="6300" dirty="0">
                <a:solidFill>
                  <a:schemeClr val="bg1"/>
                </a:solidFill>
              </a:rPr>
              <a:t>Aihan Liu</a:t>
            </a:r>
          </a:p>
          <a:p>
            <a:r>
              <a:rPr lang="en-US" sz="6300" dirty="0">
                <a:solidFill>
                  <a:schemeClr val="bg1"/>
                </a:solidFill>
              </a:rPr>
              <a:t>Ali Can Mutlu</a:t>
            </a:r>
          </a:p>
          <a:p>
            <a:r>
              <a:rPr lang="en-US" sz="6300" dirty="0">
                <a:solidFill>
                  <a:schemeClr val="bg1"/>
                </a:solidFill>
              </a:rPr>
              <a:t>Kurtis Shen</a:t>
            </a:r>
          </a:p>
        </p:txBody>
      </p:sp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2E012F-797C-5F4A-BCA0-E5D0A2B9A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Descriptive – Basic Statistics for the Variables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851AFF0-D0D0-8745-8F60-370CCE3628D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1016000" y="2724944"/>
            <a:ext cx="10160000" cy="1676400"/>
          </a:xfrm>
        </p:spPr>
      </p:pic>
    </p:spTree>
    <p:extLst>
      <p:ext uri="{BB962C8B-B14F-4D97-AF65-F5344CB8AC3E}">
        <p14:creationId xmlns:p14="http://schemas.microsoft.com/office/powerpoint/2010/main" val="210497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B73B3B-8ADC-CE4F-8027-A1809D1C1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14900"/>
            <a:ext cx="10755823" cy="1943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3CA091-D523-EC4D-A04E-6FEAD2124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7" y="343197"/>
            <a:ext cx="10499463" cy="1054250"/>
          </a:xfrm>
        </p:spPr>
        <p:txBody>
          <a:bodyPr>
            <a:normAutofit/>
          </a:bodyPr>
          <a:lstStyle/>
          <a:p>
            <a:r>
              <a:rPr lang="en-US" sz="3000" dirty="0"/>
              <a:t>Average Price per Car vs Year Made – Do you see pattern?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CAC6DE-BD43-424A-921E-1F24074F2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47" y="1397447"/>
            <a:ext cx="9332676" cy="482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48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6CD4A3-0253-3F49-9EA4-82110D2F1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4900"/>
            <a:ext cx="10755823" cy="1943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3EEFB38-2B6F-7A43-8813-2D1905412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Has_Warranty vs Price – Graph Type: GG-plot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75BDD7D-3C39-2C42-ADFA-1E86F92D38B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2238252" y="1557867"/>
            <a:ext cx="7820147" cy="4856496"/>
          </a:xfrm>
        </p:spPr>
      </p:pic>
    </p:spTree>
    <p:extLst>
      <p:ext uri="{BB962C8B-B14F-4D97-AF65-F5344CB8AC3E}">
        <p14:creationId xmlns:p14="http://schemas.microsoft.com/office/powerpoint/2010/main" val="3289834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0AC887-6721-A643-9534-CE20131E2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14900"/>
            <a:ext cx="10755823" cy="1943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4E54205-77E1-CD45-BA8F-964753C9E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err="1"/>
              <a:t>Engine_Type</a:t>
            </a:r>
            <a:r>
              <a:rPr lang="en-US" sz="3000" dirty="0"/>
              <a:t> vs Price - GraphType: GG-plot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F815BBF-7E07-4941-B79F-F738B26C32A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/>
          <a:stretch>
            <a:fillRect/>
          </a:stretch>
        </p:blipFill>
        <p:spPr>
          <a:xfrm>
            <a:off x="2794884" y="1425844"/>
            <a:ext cx="6837197" cy="4571999"/>
          </a:xfrm>
        </p:spPr>
      </p:pic>
    </p:spTree>
    <p:extLst>
      <p:ext uri="{BB962C8B-B14F-4D97-AF65-F5344CB8AC3E}">
        <p14:creationId xmlns:p14="http://schemas.microsoft.com/office/powerpoint/2010/main" val="1520790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5F6565-527E-A841-84A2-97D08FF9F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4900"/>
            <a:ext cx="10755823" cy="19431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8A59F6-71AF-9B47-A71F-6F8622C48C66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1970980" y="1259211"/>
            <a:ext cx="8266176" cy="504090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7" y="364133"/>
            <a:ext cx="10499463" cy="1054250"/>
          </a:xfrm>
        </p:spPr>
        <p:txBody>
          <a:bodyPr>
            <a:normAutofit/>
          </a:bodyPr>
          <a:lstStyle/>
          <a:p>
            <a:r>
              <a:rPr lang="en-US" sz="3000" dirty="0"/>
              <a:t>Color vs Price – Graph Type: Histogram</a:t>
            </a:r>
          </a:p>
        </p:txBody>
      </p:sp>
    </p:spTree>
    <p:extLst>
      <p:ext uri="{BB962C8B-B14F-4D97-AF65-F5344CB8AC3E}">
        <p14:creationId xmlns:p14="http://schemas.microsoft.com/office/powerpoint/2010/main" val="366049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F51730-FA26-B940-B39F-5DFB811DE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4900"/>
            <a:ext cx="10755823" cy="19431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D6324D-958F-F547-8826-E25B2F4C2376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1973160" y="1356391"/>
            <a:ext cx="8261815" cy="515385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7" y="302141"/>
            <a:ext cx="10499463" cy="1054250"/>
          </a:xfrm>
        </p:spPr>
        <p:txBody>
          <a:bodyPr>
            <a:normAutofit/>
          </a:bodyPr>
          <a:lstStyle/>
          <a:p>
            <a:r>
              <a:rPr lang="en-US" sz="3000" dirty="0"/>
              <a:t>Manufacturer vs Price – Graph Type: Histogram </a:t>
            </a:r>
          </a:p>
        </p:txBody>
      </p:sp>
    </p:spTree>
    <p:extLst>
      <p:ext uri="{BB962C8B-B14F-4D97-AF65-F5344CB8AC3E}">
        <p14:creationId xmlns:p14="http://schemas.microsoft.com/office/powerpoint/2010/main" val="3124754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9AC724-D488-194C-A45D-C13E00023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4900"/>
            <a:ext cx="10755823" cy="19431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9210CB-18F9-BD42-AE62-C49B467DC5E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1789534" y="1192989"/>
            <a:ext cx="8629067" cy="515721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9B20DBA-40C8-A541-A0E2-351D71E35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7" y="286644"/>
            <a:ext cx="10499463" cy="1054250"/>
          </a:xfrm>
        </p:spPr>
        <p:txBody>
          <a:bodyPr>
            <a:normAutofit/>
          </a:bodyPr>
          <a:lstStyle/>
          <a:p>
            <a:r>
              <a:rPr lang="en-US" sz="3000" dirty="0"/>
              <a:t>Body Type vs Price</a:t>
            </a:r>
          </a:p>
        </p:txBody>
      </p:sp>
    </p:spTree>
    <p:extLst>
      <p:ext uri="{BB962C8B-B14F-4D97-AF65-F5344CB8AC3E}">
        <p14:creationId xmlns:p14="http://schemas.microsoft.com/office/powerpoint/2010/main" val="1795016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A1C8E2-5A18-A54E-B937-DFB54C365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4900"/>
            <a:ext cx="10755823" cy="19431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D0D28C-64AC-1446-8266-6EA41985BE7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1476380" y="1309894"/>
            <a:ext cx="9139959" cy="504516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097B45D-F05A-0D45-ADD1-DBF2C7F14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7" y="255644"/>
            <a:ext cx="10499463" cy="1054250"/>
          </a:xfrm>
        </p:spPr>
        <p:txBody>
          <a:bodyPr>
            <a:normAutofit/>
          </a:bodyPr>
          <a:lstStyle/>
          <a:p>
            <a:r>
              <a:rPr lang="en-US" sz="3000" dirty="0"/>
              <a:t>Price vs Color - GphType: ANOVA – One way</a:t>
            </a:r>
          </a:p>
        </p:txBody>
      </p:sp>
    </p:spTree>
    <p:extLst>
      <p:ext uri="{BB962C8B-B14F-4D97-AF65-F5344CB8AC3E}">
        <p14:creationId xmlns:p14="http://schemas.microsoft.com/office/powerpoint/2010/main" val="1397479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C9860E-D19C-044D-BC7E-0AE114EB0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4900"/>
            <a:ext cx="10755823" cy="1943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5" y="286641"/>
            <a:ext cx="10499463" cy="1054250"/>
          </a:xfrm>
        </p:spPr>
        <p:txBody>
          <a:bodyPr>
            <a:normAutofit/>
          </a:bodyPr>
          <a:lstStyle/>
          <a:p>
            <a:r>
              <a:rPr lang="en-US" sz="3000" dirty="0"/>
              <a:t>Engine Capacity vs Body Type - GphType: GG-plot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BA6B9F-EB44-0F46-8779-FA2D196D0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773" y="1542596"/>
            <a:ext cx="7631411" cy="463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02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C98CAFC-DE7E-024A-9B99-37A2FE07590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/>
          <a:srcRect b="3790"/>
          <a:stretch/>
        </p:blipFill>
        <p:spPr>
          <a:xfrm>
            <a:off x="0" y="549466"/>
            <a:ext cx="10753344" cy="6308534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0770A1-955D-A74C-8F1F-0E6F90F65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203" y="-89937"/>
            <a:ext cx="10499463" cy="1054250"/>
          </a:xfrm>
        </p:spPr>
        <p:txBody>
          <a:bodyPr>
            <a:normAutofit/>
          </a:bodyPr>
          <a:lstStyle/>
          <a:p>
            <a:r>
              <a:rPr lang="en-US" sz="3000" dirty="0"/>
              <a:t>Q-Q Normalization</a:t>
            </a:r>
          </a:p>
        </p:txBody>
      </p:sp>
    </p:spTree>
    <p:extLst>
      <p:ext uri="{BB962C8B-B14F-4D97-AF65-F5344CB8AC3E}">
        <p14:creationId xmlns:p14="http://schemas.microsoft.com/office/powerpoint/2010/main" val="544841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Agenda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B73569-3DA9-E34D-B999-87687036513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/>
              </a:rPr>
              <a:t>Introducing the Topic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Exploratory Data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Showcasing the Graphs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/>
              </a:rPr>
              <a:t>Evaluation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916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BD2836-632B-D549-800B-C1824186C39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-2" y="635338"/>
            <a:ext cx="10753344" cy="621438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74" y="85170"/>
            <a:ext cx="10499463" cy="1054250"/>
          </a:xfrm>
        </p:spPr>
        <p:txBody>
          <a:bodyPr>
            <a:normAutofit/>
          </a:bodyPr>
          <a:lstStyle/>
          <a:p>
            <a:r>
              <a:rPr lang="en-US" sz="3000" dirty="0"/>
              <a:t>Price Plot - GphType: Density</a:t>
            </a:r>
          </a:p>
        </p:txBody>
      </p:sp>
    </p:spTree>
    <p:extLst>
      <p:ext uri="{BB962C8B-B14F-4D97-AF65-F5344CB8AC3E}">
        <p14:creationId xmlns:p14="http://schemas.microsoft.com/office/powerpoint/2010/main" val="3430447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41F52B-25C9-2F49-8B60-AC3619B47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4900"/>
            <a:ext cx="10755823" cy="19431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BE6C3A-75BE-EC46-80F5-2160B0F84A0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2944678" y="0"/>
            <a:ext cx="6695267" cy="685694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60" y="224648"/>
            <a:ext cx="10499463" cy="1054250"/>
          </a:xfrm>
        </p:spPr>
        <p:txBody>
          <a:bodyPr>
            <a:normAutofit/>
          </a:bodyPr>
          <a:lstStyle/>
          <a:p>
            <a:r>
              <a:rPr lang="en-US" sz="3000" dirty="0"/>
              <a:t>Correlation Plot</a:t>
            </a:r>
          </a:p>
        </p:txBody>
      </p:sp>
    </p:spTree>
    <p:extLst>
      <p:ext uri="{BB962C8B-B14F-4D97-AF65-F5344CB8AC3E}">
        <p14:creationId xmlns:p14="http://schemas.microsoft.com/office/powerpoint/2010/main" val="1723479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33C709-8062-884E-84CC-A0D5E54331D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C2F449-B8E9-3241-8D9E-C9CD1A775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Part to be Included</a:t>
            </a:r>
          </a:p>
        </p:txBody>
      </p:sp>
    </p:spTree>
    <p:extLst>
      <p:ext uri="{BB962C8B-B14F-4D97-AF65-F5344CB8AC3E}">
        <p14:creationId xmlns:p14="http://schemas.microsoft.com/office/powerpoint/2010/main" val="2173965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</a:t>
            </a:r>
          </a:p>
        </p:txBody>
      </p:sp>
    </p:spTree>
    <p:extLst>
      <p:ext uri="{BB962C8B-B14F-4D97-AF65-F5344CB8AC3E}">
        <p14:creationId xmlns:p14="http://schemas.microsoft.com/office/powerpoint/2010/main" val="600722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</a:t>
            </a:r>
          </a:p>
        </p:txBody>
      </p:sp>
    </p:spTree>
    <p:extLst>
      <p:ext uri="{BB962C8B-B14F-4D97-AF65-F5344CB8AC3E}">
        <p14:creationId xmlns:p14="http://schemas.microsoft.com/office/powerpoint/2010/main" val="319292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err="1"/>
              <a:t>dasdasdsa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</a:t>
            </a:r>
          </a:p>
        </p:txBody>
      </p:sp>
    </p:spTree>
    <p:extLst>
      <p:ext uri="{BB962C8B-B14F-4D97-AF65-F5344CB8AC3E}">
        <p14:creationId xmlns:p14="http://schemas.microsoft.com/office/powerpoint/2010/main" val="4108624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</a:t>
            </a:r>
          </a:p>
        </p:txBody>
      </p:sp>
    </p:spTree>
    <p:extLst>
      <p:ext uri="{BB962C8B-B14F-4D97-AF65-F5344CB8AC3E}">
        <p14:creationId xmlns:p14="http://schemas.microsoft.com/office/powerpoint/2010/main" val="1477014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</a:t>
            </a:r>
          </a:p>
        </p:txBody>
      </p:sp>
    </p:spTree>
    <p:extLst>
      <p:ext uri="{BB962C8B-B14F-4D97-AF65-F5344CB8AC3E}">
        <p14:creationId xmlns:p14="http://schemas.microsoft.com/office/powerpoint/2010/main" val="307606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What factors determine the prices of cars in the second hand car market?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Color?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Engine Capacity?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Odometer Value?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Engine Type?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Year Produce?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Research Proposal </a:t>
            </a:r>
          </a:p>
        </p:txBody>
      </p:sp>
    </p:spTree>
    <p:extLst>
      <p:ext uri="{BB962C8B-B14F-4D97-AF65-F5344CB8AC3E}">
        <p14:creationId xmlns:p14="http://schemas.microsoft.com/office/powerpoint/2010/main" val="2532595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4A0693-DA75-6A45-B660-7334675DE26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3167475" y="1649161"/>
            <a:ext cx="8398883" cy="347503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032" y="359238"/>
            <a:ext cx="10499463" cy="1054250"/>
          </a:xfrm>
        </p:spPr>
        <p:txBody>
          <a:bodyPr>
            <a:normAutofit/>
          </a:bodyPr>
          <a:lstStyle/>
          <a:p>
            <a:r>
              <a:rPr lang="en-US" sz="3000" dirty="0"/>
              <a:t>Data Set Information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F46ABB-7F0D-0F49-B081-2A8F6B0164CD}"/>
              </a:ext>
            </a:extLst>
          </p:cNvPr>
          <p:cNvSpPr txBox="1"/>
          <p:nvPr/>
        </p:nvSpPr>
        <p:spPr>
          <a:xfrm>
            <a:off x="228695" y="1584993"/>
            <a:ext cx="254658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car catalog for Belarus for the year 2019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Source: Kaggle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No. Observations: 38521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No. of variables: 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MeanPrice: </a:t>
            </a:r>
            <a:r>
              <a:rPr lang="en-US" b="1" dirty="0"/>
              <a:t>6639.97$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Std.DevPrice=</a:t>
            </a:r>
            <a:r>
              <a:rPr lang="en-US" b="1" dirty="0"/>
              <a:t>6428.15$</a:t>
            </a:r>
          </a:p>
        </p:txBody>
      </p:sp>
    </p:spTree>
    <p:extLst>
      <p:ext uri="{BB962C8B-B14F-4D97-AF65-F5344CB8AC3E}">
        <p14:creationId xmlns:p14="http://schemas.microsoft.com/office/powerpoint/2010/main" val="1140148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5F7522-34E7-7E4E-8636-BB524CE5232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70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Importing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Renaming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Checking for Null Values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Summary of Data-Set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Descriptive Statistics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Ggplot</a:t>
            </a:r>
            <a:r>
              <a:rPr lang="en-US" dirty="0"/>
              <a:t> – </a:t>
            </a:r>
            <a:r>
              <a:rPr lang="en-US" dirty="0" err="1"/>
              <a:t>Has_Warranty</a:t>
            </a:r>
            <a:r>
              <a:rPr lang="en-US" dirty="0"/>
              <a:t> vs Price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T-test Statistical Significance Test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Ggplot</a:t>
            </a:r>
            <a:r>
              <a:rPr lang="en-US" dirty="0"/>
              <a:t> – </a:t>
            </a:r>
            <a:r>
              <a:rPr lang="en-US" dirty="0" err="1"/>
              <a:t>Engine_type</a:t>
            </a:r>
            <a:r>
              <a:rPr lang="en-US" dirty="0"/>
              <a:t> vs Price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T-Test for Diesel vs Gasoline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Test of Independence and </a:t>
            </a:r>
            <a:r>
              <a:rPr lang="en-US" dirty="0" err="1"/>
              <a:t>Homogenity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2E4CB8-6600-E344-8315-55942833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Step by Step Code – Will Delete</a:t>
            </a:r>
          </a:p>
        </p:txBody>
      </p:sp>
    </p:spTree>
    <p:extLst>
      <p:ext uri="{BB962C8B-B14F-4D97-AF65-F5344CB8AC3E}">
        <p14:creationId xmlns:p14="http://schemas.microsoft.com/office/powerpoint/2010/main" val="3835460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464" y="1819070"/>
            <a:ext cx="10499463" cy="1054250"/>
          </a:xfrm>
        </p:spPr>
        <p:txBody>
          <a:bodyPr/>
          <a:lstStyle/>
          <a:p>
            <a:pPr algn="ctr"/>
            <a:r>
              <a:rPr lang="en-US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331344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Dropping Null Values : </a:t>
            </a:r>
            <a:r>
              <a:rPr lang="en-US" dirty="0" err="1"/>
              <a:t>engine_capacity</a:t>
            </a:r>
            <a:r>
              <a:rPr lang="en-US" dirty="0"/>
              <a:t>(10)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Converting Variables to Numerical (ask the group)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Name Change: Price USD – Price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preparation</a:t>
            </a:r>
          </a:p>
        </p:txBody>
      </p:sp>
    </p:spTree>
    <p:extLst>
      <p:ext uri="{BB962C8B-B14F-4D97-AF65-F5344CB8AC3E}">
        <p14:creationId xmlns:p14="http://schemas.microsoft.com/office/powerpoint/2010/main" val="2363359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7" y="2022451"/>
            <a:ext cx="10499463" cy="1054250"/>
          </a:xfrm>
        </p:spPr>
        <p:txBody>
          <a:bodyPr/>
          <a:lstStyle/>
          <a:p>
            <a:pPr algn="ctr"/>
            <a:r>
              <a:rPr lang="en-US" dirty="0"/>
              <a:t>Exploring the Graphs</a:t>
            </a:r>
          </a:p>
        </p:txBody>
      </p:sp>
    </p:spTree>
    <p:extLst>
      <p:ext uri="{BB962C8B-B14F-4D97-AF65-F5344CB8AC3E}">
        <p14:creationId xmlns:p14="http://schemas.microsoft.com/office/powerpoint/2010/main" val="2764278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0967E4-950E-AF43-968D-80122B46AF3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1016000" y="2134394"/>
            <a:ext cx="10160000" cy="28575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7D344D4-2F9B-4842-8CA2-587B01716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Descriptive – Basic Statistics for the Variables</a:t>
            </a:r>
          </a:p>
        </p:txBody>
      </p:sp>
    </p:spTree>
    <p:extLst>
      <p:ext uri="{BB962C8B-B14F-4D97-AF65-F5344CB8AC3E}">
        <p14:creationId xmlns:p14="http://schemas.microsoft.com/office/powerpoint/2010/main" val="3629994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3047</TotalTime>
  <Words>297</Words>
  <Application>Microsoft Macintosh PowerPoint</Application>
  <PresentationFormat>Widescreen</PresentationFormat>
  <Paragraphs>72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Adobe Fan Heiti Std B</vt:lpstr>
      <vt:lpstr>Arial</vt:lpstr>
      <vt:lpstr>Calibri</vt:lpstr>
      <vt:lpstr>Calibri Light</vt:lpstr>
      <vt:lpstr>Franklin Gothic Demi Cond</vt:lpstr>
      <vt:lpstr>Helvetica</vt:lpstr>
      <vt:lpstr>Office Theme</vt:lpstr>
      <vt:lpstr>1_Office Theme</vt:lpstr>
      <vt:lpstr>A Detailed Look in to Belarus Car Market</vt:lpstr>
      <vt:lpstr>Agenda</vt:lpstr>
      <vt:lpstr>Research Proposal </vt:lpstr>
      <vt:lpstr>Data Set Information</vt:lpstr>
      <vt:lpstr>Step by Step Code – Will Delete</vt:lpstr>
      <vt:lpstr>Exploratory Data Analysis</vt:lpstr>
      <vt:lpstr>EDA preparation</vt:lpstr>
      <vt:lpstr>Exploring the Graphs</vt:lpstr>
      <vt:lpstr>Descriptive – Basic Statistics for the Variables</vt:lpstr>
      <vt:lpstr>Descriptive – Basic Statistics for the Variables</vt:lpstr>
      <vt:lpstr>Average Price per Car vs Year Made – Do you see pattern?</vt:lpstr>
      <vt:lpstr>Has_Warranty vs Price – Graph Type: GG-plot </vt:lpstr>
      <vt:lpstr>Engine_Type vs Price - GraphType: GG-plot </vt:lpstr>
      <vt:lpstr>Color vs Price – Graph Type: Histogram</vt:lpstr>
      <vt:lpstr>Manufacturer vs Price – Graph Type: Histogram </vt:lpstr>
      <vt:lpstr>Body Type vs Price</vt:lpstr>
      <vt:lpstr>Price vs Color - GphType: ANOVA – One way</vt:lpstr>
      <vt:lpstr>Engine Capacity vs Body Type - GphType: GG-plot</vt:lpstr>
      <vt:lpstr>Q-Q Normalization</vt:lpstr>
      <vt:lpstr>Price Plot - GphType: Density</vt:lpstr>
      <vt:lpstr>Correlation Plot</vt:lpstr>
      <vt:lpstr>Code Part to be Included</vt:lpstr>
      <vt:lpstr>ANOVA</vt:lpstr>
      <vt:lpstr>Model Building</vt:lpstr>
      <vt:lpstr>Model Building</vt:lpstr>
      <vt:lpstr>Model Building</vt:lpstr>
      <vt:lpstr>Model Building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Ali Can Mutlu</cp:lastModifiedBy>
  <cp:revision>42</cp:revision>
  <dcterms:created xsi:type="dcterms:W3CDTF">2020-03-10T16:22:03Z</dcterms:created>
  <dcterms:modified xsi:type="dcterms:W3CDTF">2021-11-01T21:12:54Z</dcterms:modified>
</cp:coreProperties>
</file>